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Roboto Mon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obotoMono-italic.fntdata"/><Relationship Id="rId27" Type="http://schemas.openxmlformats.org/officeDocument/2006/relationships/font" Target="fonts/RobotoMon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cfed568a8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cfed568a8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0b982b16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0b982b16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cfed568a8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cfed568a8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e0b982b16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e0b982b16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d1713fdb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d1713fdb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0b982b169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e0b982b169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d1713fdbb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d1713fdbb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795b20e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795b20e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d1713fdb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d1713fdb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d1713fdb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d1713fdb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d1713fdbb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d1713fdb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cfed568a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cfed568a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cfed568a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cfed568a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cfed568a8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cfed568a8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cfed568a8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cfed568a8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url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localhost/grupo3metodologias/tpe/formPedido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localhost/grupo3metodologias/tpe/material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460950" y="67760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Grupo 3 Metodologías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637425" y="2300515"/>
            <a:ext cx="8222100" cy="23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Integrantes: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Johana Infesta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Nahuel Falconaro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Juan Pedro Armella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Octavio Cuatrochio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3800" y="2186675"/>
            <a:ext cx="6510525" cy="340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3# User Story y sus Tasks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471900" y="1919075"/>
            <a:ext cx="8519400" cy="31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7200"/>
              <a:t>Como USUARIO quiero tener una sección para registrar los materiales(Epica)</a:t>
            </a:r>
            <a:endParaRPr sz="72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 sz="6000"/>
              <a:t>Como CARTONERO quiero poder registrar el peso y materiales para llevar un registro de kilos del material recolectado.</a:t>
            </a:r>
            <a:endParaRPr sz="60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s" sz="6000"/>
              <a:t>Como CIUDADANO quiero poder usar la balanza para poder pesar los materiales que arrime al centro de acopio</a:t>
            </a:r>
            <a:endParaRPr sz="6000"/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s" sz="5200"/>
              <a:t>Generar un formulario para poder guardar los kilos recolectados de cada material por USUARIO.</a:t>
            </a:r>
            <a:endParaRPr sz="5200"/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s" sz="5200"/>
              <a:t>Asignarle al USUARIO los kilos traídos.</a:t>
            </a:r>
            <a:endParaRPr sz="2200">
              <a:highlight>
                <a:srgbClr val="FAFBFC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4# User y sus Tasks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471900" y="1919075"/>
            <a:ext cx="8489100" cy="31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" sz="2000"/>
              <a:t>Como ENCARGADO DEL SISTEMA quiero tener un listado de kilos del material recolectados para llevar un registro.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Hacer conexión con la Base de datos.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Conectarse a la base de datos para poder ingresar el material y el peso.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Crear un link oculto que contenga el formulario de la balanza.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Balanza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113050" y="39980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Informe de finalización del Sprint 2</a:t>
            </a:r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12227" l="2460" r="2905" t="26666"/>
          <a:stretch/>
        </p:blipFill>
        <p:spPr>
          <a:xfrm>
            <a:off x="1192838" y="1465300"/>
            <a:ext cx="6758325" cy="434025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375" y="2023275"/>
            <a:ext cx="7864602" cy="293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Informe de </a:t>
            </a:r>
            <a:r>
              <a:rPr lang="es"/>
              <a:t>finalización</a:t>
            </a:r>
            <a:r>
              <a:rPr lang="es"/>
              <a:t> </a:t>
            </a:r>
            <a:r>
              <a:rPr lang="es"/>
              <a:t>del</a:t>
            </a:r>
            <a:r>
              <a:rPr lang="es"/>
              <a:t> Sprint 1</a:t>
            </a:r>
            <a:endParaRPr/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57125"/>
            <a:ext cx="8839199" cy="3198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471900" y="390900"/>
            <a:ext cx="8222100" cy="11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FFFFF"/>
                </a:solidFill>
              </a:rPr>
              <a:t>Criterio De Done</a:t>
            </a:r>
            <a:endParaRPr sz="4600">
              <a:solidFill>
                <a:srgbClr val="FFFFFF"/>
              </a:solidFill>
            </a:endParaRPr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460950" y="2093275"/>
            <a:ext cx="8222100" cy="24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1670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Char char="●"/>
            </a:pPr>
            <a:r>
              <a:rPr i="1" lang="es" sz="1500">
                <a:solidFill>
                  <a:srgbClr val="666666"/>
                </a:solidFill>
              </a:rPr>
              <a:t>Todos los criterios de aceptación se cumplen. </a:t>
            </a:r>
            <a:endParaRPr i="1" sz="1500">
              <a:solidFill>
                <a:srgbClr val="666666"/>
              </a:solidFill>
            </a:endParaRPr>
          </a:p>
          <a:p>
            <a:pPr indent="-31670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Char char="●"/>
            </a:pPr>
            <a:r>
              <a:rPr i="1" lang="es" sz="1500">
                <a:solidFill>
                  <a:srgbClr val="666666"/>
                </a:solidFill>
              </a:rPr>
              <a:t> Que todas las funcionalidades hayan sido testeadas y/o revisadas por un compañero. </a:t>
            </a:r>
            <a:endParaRPr i="1" sz="1500">
              <a:solidFill>
                <a:srgbClr val="666666"/>
              </a:solidFill>
            </a:endParaRPr>
          </a:p>
          <a:p>
            <a:pPr indent="-31670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Char char="●"/>
            </a:pPr>
            <a:r>
              <a:rPr i="1" lang="es" sz="1500">
                <a:solidFill>
                  <a:srgbClr val="666666"/>
                </a:solidFill>
              </a:rPr>
              <a:t>Comentar arriba de cada función su funcionalidad.</a:t>
            </a:r>
            <a:endParaRPr i="1" sz="1500">
              <a:solidFill>
                <a:srgbClr val="666666"/>
              </a:solidFill>
            </a:endParaRPr>
          </a:p>
          <a:p>
            <a:pPr indent="-31670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Char char="●"/>
            </a:pPr>
            <a:r>
              <a:rPr i="1" lang="es" sz="1500">
                <a:solidFill>
                  <a:srgbClr val="666666"/>
                </a:solidFill>
              </a:rPr>
              <a:t>Que se haya documentado el progreso del proyecto en Jira (User Stories, Épicas, Tasks, Hoja de ruta, Informe de cada Sprint).</a:t>
            </a:r>
            <a:endParaRPr i="1" sz="1500">
              <a:solidFill>
                <a:srgbClr val="666666"/>
              </a:solidFill>
            </a:endParaRPr>
          </a:p>
          <a:p>
            <a:pPr indent="-31670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Char char="●"/>
            </a:pPr>
            <a:r>
              <a:rPr i="1" lang="es" sz="1500">
                <a:solidFill>
                  <a:srgbClr val="666666"/>
                </a:solidFill>
              </a:rPr>
              <a:t>Los commits de git tengan el </a:t>
            </a:r>
            <a:r>
              <a:rPr i="1" lang="es" sz="1500">
                <a:solidFill>
                  <a:srgbClr val="666666"/>
                </a:solidFill>
              </a:rPr>
              <a:t>código</a:t>
            </a:r>
            <a:r>
              <a:rPr i="1" lang="es" sz="1500">
                <a:solidFill>
                  <a:srgbClr val="666666"/>
                </a:solidFill>
              </a:rPr>
              <a:t> asociado a la tarea de Jira.</a:t>
            </a:r>
            <a:endParaRPr i="1" sz="15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471900" y="390900"/>
            <a:ext cx="8222100" cy="11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FFFFF"/>
                </a:solidFill>
              </a:rPr>
              <a:t>Sprint Review</a:t>
            </a:r>
            <a:endParaRPr sz="4600">
              <a:solidFill>
                <a:srgbClr val="FFFFFF"/>
              </a:solidFill>
            </a:endParaRPr>
          </a:p>
        </p:txBody>
      </p:sp>
      <p:sp>
        <p:nvSpPr>
          <p:cNvPr id="161" name="Google Shape;161;p27"/>
          <p:cNvSpPr txBox="1"/>
          <p:nvPr/>
        </p:nvSpPr>
        <p:spPr>
          <a:xfrm>
            <a:off x="420725" y="2187825"/>
            <a:ext cx="8222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Que fue bien: Consideramos que no tuvimos problemas en la </a:t>
            </a: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implementación</a:t>
            </a: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, debido a nuestra pasada experiencia con estas tecnologías.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Las tareas fueron bien refinadas, permitiendo un </a:t>
            </a: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fácil</a:t>
            </a: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y </a:t>
            </a: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rápido</a:t>
            </a: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desarrollo.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Que fue mal: Tuvimos muchos conflictos en el </a:t>
            </a: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área</a:t>
            </a:r>
            <a:r>
              <a:rPr lang="es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de Git.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Sprint Retrospective</a:t>
            </a:r>
            <a:endParaRPr/>
          </a:p>
        </p:txBody>
      </p:sp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323250" y="2028600"/>
            <a:ext cx="8519400" cy="31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highlight>
                  <a:srgbClr val="FAFBFC"/>
                </a:highlight>
              </a:rPr>
              <a:t>A pesar que se nos fueron unos compañeros y tuvimos problemas de </a:t>
            </a:r>
            <a:r>
              <a:rPr lang="es">
                <a:highlight>
                  <a:srgbClr val="FAFBFC"/>
                </a:highlight>
              </a:rPr>
              <a:t>organización</a:t>
            </a:r>
            <a:r>
              <a:rPr lang="es">
                <a:highlight>
                  <a:srgbClr val="FAFBFC"/>
                </a:highlight>
              </a:rPr>
              <a:t>, consideramos que el </a:t>
            </a:r>
            <a:r>
              <a:rPr lang="es">
                <a:highlight>
                  <a:srgbClr val="FAFBFC"/>
                </a:highlight>
              </a:rPr>
              <a:t>organizarse</a:t>
            </a:r>
            <a:r>
              <a:rPr lang="es">
                <a:highlight>
                  <a:srgbClr val="FAFBFC"/>
                </a:highlight>
              </a:rPr>
              <a:t> y dividirse las tasks </a:t>
            </a:r>
            <a:r>
              <a:rPr lang="es">
                <a:highlight>
                  <a:srgbClr val="FAFBFC"/>
                </a:highlight>
              </a:rPr>
              <a:t>ayudó</a:t>
            </a:r>
            <a:r>
              <a:rPr lang="es">
                <a:highlight>
                  <a:srgbClr val="FAFBFC"/>
                </a:highlight>
              </a:rPr>
              <a:t> mucho al desarrollo del proyecto</a:t>
            </a:r>
            <a:r>
              <a:rPr lang="es">
                <a:highlight>
                  <a:srgbClr val="FAFBFC"/>
                </a:highlight>
              </a:rPr>
              <a:t>, logrando no chocarnos mucho entre tareas, complementando y ayudando en el trabajo de un compañero cuando fuera necesario.</a:t>
            </a:r>
            <a:endParaRPr>
              <a:highlight>
                <a:srgbClr val="FAFBFC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highlight>
                  <a:srgbClr val="FAFBFC"/>
                </a:highlight>
              </a:rPr>
              <a:t>A pesar que estuvimos bastante ocupados con otras materias, consideramos que hicimos un buen incremento.</a:t>
            </a:r>
            <a:endParaRPr>
              <a:highlight>
                <a:srgbClr val="FAFBFC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390900"/>
            <a:ext cx="8222100" cy="11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FFFFF"/>
                </a:solidFill>
              </a:rPr>
              <a:t>Cómo arrancamos?</a:t>
            </a:r>
            <a:endParaRPr sz="4600">
              <a:solidFill>
                <a:srgbClr val="FFFFFF"/>
              </a:solidFill>
            </a:endParaRPr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820450"/>
            <a:ext cx="8222100" cy="23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00">
                <a:solidFill>
                  <a:srgbClr val="666666"/>
                </a:solidFill>
              </a:rPr>
              <a:t>Para comenzar, nos pusimos de acuerdo en que tecnologías y arquitecturas se iban a implementar en este proyecto.</a:t>
            </a:r>
            <a:endParaRPr sz="1500">
              <a:solidFill>
                <a:srgbClr val="666666"/>
              </a:solidFill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482850" y="2591150"/>
            <a:ext cx="40473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Evaluamos nuestras preferencias y habilidades, y decidimos, para arrancar el proyecto, dividirnos en 2 subgrupos, FrontEnd y BackEnd.</a:t>
            </a:r>
            <a:endParaRPr sz="15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Una vez sentadas las bases del proyecto, nos reagrupamos y nos fuimos ayudando mutuamente en la realización de las ta</a:t>
            </a:r>
            <a:r>
              <a:rPr lang="es" sz="15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sks.</a:t>
            </a:r>
            <a:endParaRPr sz="15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975" y="2371675"/>
            <a:ext cx="2452900" cy="245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471900" y="390900"/>
            <a:ext cx="8222100" cy="11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FFFFF"/>
                </a:solidFill>
              </a:rPr>
              <a:t>Cómo arrancamos: </a:t>
            </a:r>
            <a:r>
              <a:rPr lang="es"/>
              <a:t>FrontEnd </a:t>
            </a:r>
            <a:r>
              <a:rPr lang="es">
                <a:solidFill>
                  <a:srgbClr val="FFFFFF"/>
                </a:solidFill>
              </a:rPr>
              <a:t>version </a:t>
            </a:r>
            <a:endParaRPr sz="4600">
              <a:solidFill>
                <a:srgbClr val="FFFFFF"/>
              </a:solidFill>
            </a:endParaRPr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2633475" y="3701100"/>
            <a:ext cx="5926800" cy="15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666666"/>
                </a:solidFill>
              </a:rPr>
              <a:t>Para agilizar el desarrollo y darle una apariencia moderna, se tomó como </a:t>
            </a:r>
            <a:r>
              <a:rPr lang="es" sz="1500">
                <a:solidFill>
                  <a:srgbClr val="666666"/>
                </a:solidFill>
              </a:rPr>
              <a:t>decisión</a:t>
            </a:r>
            <a:r>
              <a:rPr lang="es" sz="1500">
                <a:solidFill>
                  <a:srgbClr val="666666"/>
                </a:solidFill>
              </a:rPr>
              <a:t> de diseño </a:t>
            </a:r>
            <a:r>
              <a:rPr lang="es" sz="1500">
                <a:solidFill>
                  <a:srgbClr val="666666"/>
                </a:solidFill>
              </a:rPr>
              <a:t>adoptar</a:t>
            </a:r>
            <a:r>
              <a:rPr lang="es" sz="1500">
                <a:solidFill>
                  <a:srgbClr val="666666"/>
                </a:solidFill>
              </a:rPr>
              <a:t> el framework </a:t>
            </a:r>
            <a:r>
              <a:rPr lang="es" sz="1500">
                <a:solidFill>
                  <a:srgbClr val="666666"/>
                </a:solidFill>
              </a:rPr>
              <a:t>Bootstrap.</a:t>
            </a:r>
            <a:endParaRPr sz="1500">
              <a:solidFill>
                <a:srgbClr val="66666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666666"/>
              </a:solidFill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800" y="3598748"/>
            <a:ext cx="1636925" cy="13747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471900" y="2011425"/>
            <a:ext cx="5926800" cy="15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666666"/>
                </a:solidFill>
              </a:rPr>
              <a:t>Al hablar el grupo entero, se llegó a la conclusión que se usarían templates de Smarty, haciendo que el sitio web sea renderizado por el servidor (Server Side Rendering)</a:t>
            </a:r>
            <a:endParaRPr sz="1500">
              <a:solidFill>
                <a:srgbClr val="66666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666666"/>
              </a:solidFill>
            </a:endParaRPr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2675" y="1784950"/>
            <a:ext cx="1737600" cy="173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471900" y="390900"/>
            <a:ext cx="8222100" cy="11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rgbClr val="FFFFFF"/>
                </a:solidFill>
              </a:rPr>
              <a:t>Cómo arrancamos: </a:t>
            </a:r>
            <a:r>
              <a:rPr lang="es"/>
              <a:t>BackEnd </a:t>
            </a:r>
            <a:r>
              <a:rPr lang="es">
                <a:solidFill>
                  <a:srgbClr val="FFFFFF"/>
                </a:solidFill>
              </a:rPr>
              <a:t>version </a:t>
            </a:r>
            <a:endParaRPr sz="4600">
              <a:solidFill>
                <a:srgbClr val="FFFFFF"/>
              </a:solidFill>
            </a:endParaRPr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593425" y="2017825"/>
            <a:ext cx="5926800" cy="15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00">
                <a:solidFill>
                  <a:srgbClr val="666666"/>
                </a:solidFill>
              </a:rPr>
              <a:t>Entre todos concluimos que no usaríamos un framework en particular, entonces, optamos por elegir como base el Backend hecho en Web 2 para tener el mayor control posible.</a:t>
            </a:r>
            <a:endParaRPr sz="1500">
              <a:solidFill>
                <a:srgbClr val="666666"/>
              </a:solidFill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1925" y="1945788"/>
            <a:ext cx="1404325" cy="14043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2965750" y="3713425"/>
            <a:ext cx="5566800" cy="15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500">
                <a:solidFill>
                  <a:srgbClr val="666666"/>
                </a:solidFill>
              </a:rPr>
              <a:t>Como arquitectura del sistema utilizamos el patrón MVC (Model, View, Controller) y de gestor de base de datos, PhpMyAdmin.</a:t>
            </a:r>
            <a:endParaRPr sz="1500">
              <a:solidFill>
                <a:srgbClr val="666666"/>
              </a:solidFill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900" y="3540588"/>
            <a:ext cx="2493850" cy="1471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ctrTitle"/>
          </p:nvPr>
        </p:nvSpPr>
        <p:spPr>
          <a:xfrm>
            <a:off x="460950" y="21049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 Mono"/>
                <a:ea typeface="Roboto Mono"/>
                <a:cs typeface="Roboto Mono"/>
                <a:sym typeface="Roboto Mono"/>
              </a:rPr>
              <a:t>Sprint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Sprint 2: Requisitos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" sz="2200"/>
              <a:t>Obtener listado manual de los pedidos de retiro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" sz="2200"/>
              <a:t>Ver materiales aceptados y forma de entregarlos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s" sz="2200"/>
              <a:t>Alta, Baja y </a:t>
            </a:r>
            <a:r>
              <a:rPr lang="es" sz="2200"/>
              <a:t>Modificación</a:t>
            </a:r>
            <a:r>
              <a:rPr lang="es" sz="2200"/>
              <a:t> -&gt; Materiales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s" sz="2200"/>
              <a:t>Pesaje manual sin consulta de recorrido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User Story necesarias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223100" y="1735150"/>
            <a:ext cx="8787300" cy="3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Como SECRETARIA quiero </a:t>
            </a:r>
            <a:r>
              <a:rPr lang="es"/>
              <a:t>visualizar</a:t>
            </a:r>
            <a:r>
              <a:rPr lang="es"/>
              <a:t> la lista de direcciones para saber los lugares a los que debe ir cada cartonero.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Como USUARIO quiero tener una </a:t>
            </a:r>
            <a:r>
              <a:rPr lang="es"/>
              <a:t>sección</a:t>
            </a:r>
            <a:r>
              <a:rPr lang="es"/>
              <a:t> para registrar los materiales(Epica)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Como CARTONERO quiero poder registrar el peso y materiales para llevar un registro de kilos del material recolectado.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Como CIUDADANO quiero poder usar la balanza para poder pesar los materiales que arrime al centro de acopio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Como ENCARGADO DEL SISTEMA quiero tener un listado de kilos del material recolectados para llevar un registro.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1# User Story y sus Tasks </a:t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471900" y="1919075"/>
            <a:ext cx="8519400" cy="31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Como SECRETARIA quiero visualizar la lista de direcciones para saber los lugares a los que debe ir cada cartonero.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/>
              <a:t>Realizar conexión con la base de datos.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/>
              <a:t>Traer de la Base de datos todos los recorridos de todos los Cartoneros.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/>
              <a:t>Mostrar en forma de tabla en la página</a:t>
            </a:r>
            <a:endParaRPr sz="1800"/>
          </a:p>
          <a:p>
            <a:pPr indent="0" lvl="0" marL="5943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5943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59436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800"/>
              <a:t>     </a:t>
            </a:r>
            <a:r>
              <a:rPr i="1" lang="es" u="sng">
                <a:solidFill>
                  <a:schemeClr val="hlink"/>
                </a:solidFill>
                <a:hlinkClick r:id="rId3"/>
              </a:rPr>
              <a:t>Lista de direcciones</a:t>
            </a:r>
            <a:endParaRPr i="1"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2# User Story y sus Tasks</a:t>
            </a:r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471900" y="1919075"/>
            <a:ext cx="8379600" cy="30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Como administrador del sistema quiero tener una sección informativa para poder informar como se tiene que entregar los materiales.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/>
              <a:t>Establecer una conexión con la Base de datos.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>
                <a:highlight>
                  <a:srgbClr val="FAFBFC"/>
                </a:highlight>
              </a:rPr>
              <a:t>Crear tabla en la base de datos para los materiales.</a:t>
            </a:r>
            <a:endParaRPr sz="1800">
              <a:highlight>
                <a:srgbClr val="FAFBFC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>
                <a:highlight>
                  <a:srgbClr val="FAFBFC"/>
                </a:highlight>
              </a:rPr>
              <a:t>Pedir de la base los materiales aceptados y sus detalles.</a:t>
            </a:r>
            <a:endParaRPr sz="1800">
              <a:highlight>
                <a:srgbClr val="FAFBFC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>
                <a:highlight>
                  <a:srgbClr val="FAFBFC"/>
                </a:highlight>
              </a:rPr>
              <a:t>Crear la sección en la web.</a:t>
            </a:r>
            <a:endParaRPr sz="1800">
              <a:highlight>
                <a:srgbClr val="FAFBFC"/>
              </a:highlight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>
                <a:highlight>
                  <a:srgbClr val="FAFBFC"/>
                </a:highlight>
              </a:rPr>
              <a:t>Mostrar los datos de la base en la sección web.</a:t>
            </a:r>
            <a:endParaRPr sz="1800">
              <a:highlight>
                <a:srgbClr val="FAFBFC"/>
              </a:highlight>
            </a:endParaRPr>
          </a:p>
          <a:p>
            <a:pPr indent="457200" lvl="0" marL="45720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s" u="sng">
                <a:solidFill>
                  <a:schemeClr val="hlink"/>
                </a:solidFill>
                <a:highlight>
                  <a:srgbClr val="FAFBFC"/>
                </a:highlight>
                <a:hlinkClick r:id="rId3"/>
              </a:rPr>
              <a:t>Cartelera Informativa Admin</a:t>
            </a:r>
            <a:endParaRPr i="1" sz="1800">
              <a:highlight>
                <a:srgbClr val="FAFBFC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